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86"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5103FACA-DBDC-47D8-92D7-3534BF3969BF}" type="datetimeFigureOut">
              <a:rPr lang="ru-RU" smtClean="0"/>
              <a:t>09.12.2020</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D241F990-0DDB-4B5B-B8BC-C4D594AFF04A}"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103FACA-DBDC-47D8-92D7-3534BF3969BF}" type="datetimeFigureOut">
              <a:rPr lang="ru-RU" smtClean="0"/>
              <a:t>09.12.2020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D241F990-0DDB-4B5B-B8BC-C4D594AFF04A}"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5103FACA-DBDC-47D8-92D7-3534BF3969BF}" type="datetimeFigureOut">
              <a:rPr lang="ru-RU" smtClean="0"/>
              <a:t>09.12.2020</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extLst/>
          </a:lstStyle>
          <a:p>
            <a:fld id="{D241F990-0DDB-4B5B-B8BC-C4D594AFF04A}"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103FACA-DBDC-47D8-92D7-3534BF3969BF}" type="datetimeFigureOut">
              <a:rPr lang="ru-RU" smtClean="0"/>
              <a:t>09.12.2020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D241F990-0DDB-4B5B-B8BC-C4D594AFF04A}"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103FACA-DBDC-47D8-92D7-3534BF3969BF}" type="datetimeFigureOut">
              <a:rPr lang="ru-RU" smtClean="0"/>
              <a:t>09.12.2020</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D241F990-0DDB-4B5B-B8BC-C4D594AFF04A}"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103FACA-DBDC-47D8-92D7-3534BF3969BF}" type="datetimeFigureOut">
              <a:rPr lang="ru-RU" smtClean="0"/>
              <a:t>09.12.2020</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D241F990-0DDB-4B5B-B8BC-C4D594AFF04A}"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5103FACA-DBDC-47D8-92D7-3534BF3969BF}" type="datetimeFigureOut">
              <a:rPr lang="ru-RU" smtClean="0"/>
              <a:t>09.12.2020</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extLst/>
          </a:lstStyle>
          <a:p>
            <a:fld id="{D241F990-0DDB-4B5B-B8BC-C4D594AFF04A}"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103FACA-DBDC-47D8-92D7-3534BF3969BF}" type="datetimeFigureOut">
              <a:rPr lang="ru-RU" smtClean="0"/>
              <a:t>09.12.2020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D241F990-0DDB-4B5B-B8BC-C4D594AFF04A}"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extLst/>
          </a:lstStyle>
          <a:p>
            <a:fld id="{5103FACA-DBDC-47D8-92D7-3534BF3969BF}" type="datetimeFigureOut">
              <a:rPr lang="ru-RU" smtClean="0"/>
              <a:t>09.12.2020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D241F990-0DDB-4B5B-B8BC-C4D594AFF04A}" type="slidenum">
              <a:rPr lang="ru-RU" smtClean="0"/>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103FACA-DBDC-47D8-92D7-3534BF3969BF}" type="datetimeFigureOut">
              <a:rPr lang="ru-RU" smtClean="0"/>
              <a:t>09.12.2020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D241F990-0DDB-4B5B-B8BC-C4D594AFF04A}"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extLst/>
          </a:lstStyle>
          <a:p>
            <a:fld id="{5103FACA-DBDC-47D8-92D7-3534BF3969BF}" type="datetimeFigureOut">
              <a:rPr lang="ru-RU" smtClean="0"/>
              <a:t>09.12.2020</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extLst/>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D241F990-0DDB-4B5B-B8BC-C4D594AFF04A}"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5103FACA-DBDC-47D8-92D7-3534BF3969BF}" type="datetimeFigureOut">
              <a:rPr lang="ru-RU" smtClean="0"/>
              <a:t>09.12.2020</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D241F990-0DDB-4B5B-B8BC-C4D594AFF04A}"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dirty="0" err="1" smtClean="0"/>
              <a:t>Жеткізетін</a:t>
            </a:r>
            <a:r>
              <a:rPr lang="ru-RU" dirty="0" smtClean="0"/>
              <a:t> ж</a:t>
            </a:r>
            <a:r>
              <a:rPr lang="kk-KZ" dirty="0" smtClean="0"/>
              <a:t>әне қабылдайтын телесигнализация құрылғылары</a:t>
            </a:r>
            <a:r>
              <a:rPr lang="ru-RU" dirty="0"/>
              <a:t/>
            </a:r>
            <a:br>
              <a:rPr lang="ru-RU" dirty="0"/>
            </a:br>
            <a:endParaRPr lang="ru-RU" dirty="0"/>
          </a:p>
        </p:txBody>
      </p:sp>
      <p:sp>
        <p:nvSpPr>
          <p:cNvPr id="4" name="Подзаголовок 3"/>
          <p:cNvSpPr>
            <a:spLocks noGrp="1"/>
          </p:cNvSpPr>
          <p:nvPr>
            <p:ph type="subTitle" idx="1"/>
          </p:nvPr>
        </p:nvSpPr>
        <p:spPr/>
        <p:txBody>
          <a:bodyPr/>
          <a:lstStyle/>
          <a:p>
            <a:r>
              <a:rPr lang="ru-RU" dirty="0" err="1" smtClean="0"/>
              <a:t>Жеткізетін</a:t>
            </a:r>
            <a:r>
              <a:rPr lang="ru-RU" dirty="0" smtClean="0"/>
              <a:t> сигнализаци</a:t>
            </a:r>
            <a:r>
              <a:rPr lang="ru-RU" dirty="0" smtClean="0"/>
              <a:t>я </a:t>
            </a:r>
            <a:r>
              <a:rPr lang="ru-RU" dirty="0" err="1" smtClean="0"/>
              <a:t>құрылғылары</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idx="1"/>
          </p:nvPr>
        </p:nvSpPr>
        <p:spPr>
          <a:xfrm>
            <a:off x="179512" y="332656"/>
            <a:ext cx="7239000" cy="5710416"/>
          </a:xfrm>
        </p:spPr>
        <p:txBody>
          <a:bodyPr>
            <a:normAutofit fontScale="92500"/>
          </a:bodyPr>
          <a:lstStyle/>
          <a:p>
            <a:pPr lvl="0"/>
            <a:r>
              <a:rPr lang="kk-KZ" dirty="0" smtClean="0"/>
              <a:t>Суретте тактілік импульстер генераторы (ГТИ) </a:t>
            </a:r>
            <a:r>
              <a:rPr lang="kk-KZ" dirty="0"/>
              <a:t>көрсетілген, импульстардың </a:t>
            </a:r>
            <a:r>
              <a:rPr lang="kk-KZ" dirty="0" smtClean="0"/>
              <a:t>тактілілік </a:t>
            </a:r>
            <a:r>
              <a:rPr lang="kk-KZ" dirty="0"/>
              <a:t>сериясын түрлендіруге қызмет </a:t>
            </a:r>
            <a:r>
              <a:rPr lang="kk-KZ" dirty="0" smtClean="0"/>
              <a:t>етеді. </a:t>
            </a:r>
            <a:r>
              <a:rPr lang="kk-KZ" dirty="0"/>
              <a:t>Телесигнализацияның жеткізу құрылғысының тактілі импульстер генераторы </a:t>
            </a:r>
            <a:r>
              <a:rPr lang="kk-KZ" dirty="0" smtClean="0"/>
              <a:t>м</a:t>
            </a:r>
            <a:r>
              <a:rPr lang="ru-RU" dirty="0" err="1" smtClean="0"/>
              <a:t>ультивибратор</a:t>
            </a:r>
            <a:r>
              <a:rPr lang="ru-RU" dirty="0" smtClean="0"/>
              <a:t>(МВ)</a:t>
            </a:r>
            <a:r>
              <a:rPr lang="kk-KZ" dirty="0" smtClean="0"/>
              <a:t> </a:t>
            </a:r>
            <a:r>
              <a:rPr lang="kk-KZ" dirty="0"/>
              <a:t>және </a:t>
            </a:r>
            <a:r>
              <a:rPr lang="ru-RU" dirty="0"/>
              <a:t>триггер-</a:t>
            </a:r>
            <a:r>
              <a:rPr lang="kk-KZ" dirty="0" smtClean="0"/>
              <a:t>бөлгіштен. Өзін өзі қоздыруы бар симметриялы мультивибратордың екі қалыпты күйі бар, олардың ауысуы автоматты түрде жүреді.МВ транзисторлы  кешектіруі ТЗк </a:t>
            </a:r>
            <a:r>
              <a:rPr lang="kk-KZ" dirty="0"/>
              <a:t>бар екі </a:t>
            </a:r>
            <a:r>
              <a:rPr lang="kk-KZ" dirty="0" smtClean="0"/>
              <a:t>каскадта орындалған. Бірінші каскадтың шығысы Г4 екіншінің конденсаторлы кірісіне қосылған, екінші каскадтың шығысы – біріншінің конденсаторлы кңрңсңне қосылған, ол МВ шығысы болады. </a:t>
            </a:r>
            <a:endParaRPr lang="ru-RU" dirty="0"/>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Объект 5"/>
          <p:cNvSpPr>
            <a:spLocks noGrp="1"/>
          </p:cNvSpPr>
          <p:nvPr>
            <p:ph idx="1"/>
          </p:nvPr>
        </p:nvSpPr>
        <p:spPr>
          <a:xfrm>
            <a:off x="0" y="404664"/>
            <a:ext cx="8100392" cy="6051072"/>
          </a:xfrm>
        </p:spPr>
        <p:txBody>
          <a:bodyPr>
            <a:normAutofit fontScale="85000" lnSpcReduction="20000"/>
          </a:bodyPr>
          <a:lstStyle/>
          <a:p>
            <a:r>
              <a:rPr lang="ru-RU" sz="2800" dirty="0" err="1" smtClean="0"/>
              <a:t>Мультивибратордың</a:t>
            </a:r>
            <a:r>
              <a:rPr lang="ru-RU" sz="2800" dirty="0" smtClean="0"/>
              <a:t> </a:t>
            </a:r>
            <a:r>
              <a:rPr lang="ru-RU" sz="2800" dirty="0" err="1"/>
              <a:t>кемшіліктерінің</a:t>
            </a:r>
            <a:r>
              <a:rPr lang="ru-RU" sz="2800" dirty="0"/>
              <a:t> </a:t>
            </a:r>
            <a:r>
              <a:rPr lang="ru-RU" sz="2800" dirty="0" err="1"/>
              <a:t>бірі</a:t>
            </a:r>
            <a:r>
              <a:rPr lang="ru-RU" sz="2800" dirty="0"/>
              <a:t> </a:t>
            </a:r>
            <a:r>
              <a:rPr lang="ru-RU" sz="2800" dirty="0" err="1"/>
              <a:t>теріс</a:t>
            </a:r>
            <a:r>
              <a:rPr lang="ru-RU" sz="2800" dirty="0"/>
              <a:t> </a:t>
            </a:r>
            <a:r>
              <a:rPr lang="ru-RU" sz="2800" dirty="0" err="1"/>
              <a:t>потенциалдың</a:t>
            </a:r>
            <a:r>
              <a:rPr lang="ru-RU" sz="2800" dirty="0"/>
              <a:t> </a:t>
            </a:r>
            <a:r>
              <a:rPr lang="ru-RU" sz="2800" dirty="0" err="1"/>
              <a:t>ұзақ</a:t>
            </a:r>
            <a:r>
              <a:rPr lang="ru-RU" sz="2800" dirty="0"/>
              <a:t> </a:t>
            </a:r>
            <a:r>
              <a:rPr lang="ru-RU" sz="2800" dirty="0" err="1"/>
              <a:t>уақыт</a:t>
            </a:r>
            <a:r>
              <a:rPr lang="ru-RU" sz="2800" dirty="0"/>
              <a:t> </a:t>
            </a:r>
            <a:r>
              <a:rPr lang="ru-RU" sz="2800" dirty="0" err="1"/>
              <a:t>бойына</a:t>
            </a:r>
            <a:r>
              <a:rPr lang="ru-RU" sz="2800" dirty="0"/>
              <a:t> </a:t>
            </a:r>
            <a:r>
              <a:rPr lang="ru-RU" sz="2800" dirty="0" err="1"/>
              <a:t>өсуіне</a:t>
            </a:r>
            <a:r>
              <a:rPr lang="ru-RU" sz="2800" dirty="0"/>
              <a:t> </a:t>
            </a:r>
            <a:r>
              <a:rPr lang="ru-RU" sz="2800" dirty="0" err="1"/>
              <a:t>байланысты</a:t>
            </a:r>
            <a:r>
              <a:rPr lang="ru-RU" sz="2800" dirty="0"/>
              <a:t> </a:t>
            </a:r>
            <a:r>
              <a:rPr lang="ru-RU" sz="2800" dirty="0" err="1"/>
              <a:t>транзисторлардағы</a:t>
            </a:r>
            <a:r>
              <a:rPr lang="ru-RU" sz="2800" dirty="0"/>
              <a:t> </a:t>
            </a:r>
            <a:r>
              <a:rPr lang="ru-RU" sz="2800" dirty="0" err="1"/>
              <a:t>импульстардың</a:t>
            </a:r>
            <a:r>
              <a:rPr lang="ru-RU" sz="2800" dirty="0"/>
              <a:t> </a:t>
            </a:r>
            <a:r>
              <a:rPr lang="ru-RU" sz="2800" dirty="0" err="1"/>
              <a:t>тікбұрышты</a:t>
            </a:r>
            <a:r>
              <a:rPr lang="ru-RU" sz="2800" dirty="0"/>
              <a:t> </a:t>
            </a:r>
            <a:r>
              <a:rPr lang="ru-RU" sz="2800" dirty="0" err="1"/>
              <a:t>формасының</a:t>
            </a:r>
            <a:r>
              <a:rPr lang="ru-RU" sz="2800" dirty="0"/>
              <a:t> </a:t>
            </a:r>
            <a:r>
              <a:rPr lang="ru-RU" sz="2800" dirty="0" err="1"/>
              <a:t>еместігі</a:t>
            </a:r>
            <a:r>
              <a:rPr lang="ru-RU" sz="2800" dirty="0"/>
              <a:t>. </a:t>
            </a:r>
            <a:r>
              <a:rPr lang="ru-RU" sz="2800" dirty="0" err="1"/>
              <a:t>Импульстардың</a:t>
            </a:r>
            <a:r>
              <a:rPr lang="ru-RU" sz="2800" dirty="0"/>
              <a:t> </a:t>
            </a:r>
            <a:r>
              <a:rPr lang="ru-RU" sz="2800" dirty="0" err="1"/>
              <a:t>формасын</a:t>
            </a:r>
            <a:r>
              <a:rPr lang="ru-RU" sz="2800" dirty="0"/>
              <a:t> </a:t>
            </a:r>
            <a:r>
              <a:rPr lang="ru-RU" sz="2800" dirty="0" err="1"/>
              <a:t>жақсарту</a:t>
            </a:r>
            <a:r>
              <a:rPr lang="ru-RU" sz="2800" dirty="0"/>
              <a:t> </a:t>
            </a:r>
            <a:r>
              <a:rPr lang="ru-RU" sz="2800" dirty="0" err="1"/>
              <a:t>үшін</a:t>
            </a:r>
            <a:r>
              <a:rPr lang="ru-RU" sz="2800" dirty="0"/>
              <a:t> ТГ-4к </a:t>
            </a:r>
            <a:r>
              <a:rPr lang="ru-RU" sz="2800" dirty="0" err="1"/>
              <a:t>санау</a:t>
            </a:r>
            <a:r>
              <a:rPr lang="ru-RU" sz="2800" dirty="0"/>
              <a:t> </a:t>
            </a:r>
            <a:r>
              <a:rPr lang="ru-RU" sz="2800" dirty="0" err="1"/>
              <a:t>кірісі</a:t>
            </a:r>
            <a:r>
              <a:rPr lang="ru-RU" sz="2800" dirty="0"/>
              <a:t> мен Г6 </a:t>
            </a:r>
            <a:r>
              <a:rPr lang="ru-RU" sz="2800" dirty="0" err="1"/>
              <a:t>және</a:t>
            </a:r>
            <a:r>
              <a:rPr lang="ru-RU" sz="2800" dirty="0"/>
              <a:t> Г8 </a:t>
            </a:r>
            <a:r>
              <a:rPr lang="ru-RU" sz="2800" dirty="0" err="1"/>
              <a:t>шығысы</a:t>
            </a:r>
            <a:r>
              <a:rPr lang="ru-RU" sz="2800" dirty="0"/>
              <a:t> бар триггер- </a:t>
            </a:r>
            <a:r>
              <a:rPr lang="ru-RU" sz="2800" dirty="0" err="1"/>
              <a:t>бөлгішті</a:t>
            </a:r>
            <a:r>
              <a:rPr lang="ru-RU" sz="2800" dirty="0"/>
              <a:t>(ТД) </a:t>
            </a:r>
            <a:r>
              <a:rPr lang="ru-RU" sz="2800" dirty="0" err="1"/>
              <a:t>қолданады</a:t>
            </a:r>
            <a:r>
              <a:rPr lang="ru-RU" sz="2800" dirty="0"/>
              <a:t>. МВ – дан </a:t>
            </a:r>
            <a:r>
              <a:rPr lang="ru-RU" sz="2800" dirty="0" err="1"/>
              <a:t>импульстер</a:t>
            </a:r>
            <a:r>
              <a:rPr lang="ru-RU" sz="2800" dirty="0"/>
              <a:t> </a:t>
            </a:r>
            <a:r>
              <a:rPr lang="ru-RU" sz="2800" dirty="0" err="1"/>
              <a:t>келген</a:t>
            </a:r>
            <a:r>
              <a:rPr lang="ru-RU" sz="2800" dirty="0"/>
              <a:t> </a:t>
            </a:r>
            <a:r>
              <a:rPr lang="ru-RU" sz="2800" dirty="0" err="1"/>
              <a:t>уақытта</a:t>
            </a:r>
            <a:r>
              <a:rPr lang="ru-RU" sz="2800" dirty="0"/>
              <a:t> ТД </a:t>
            </a:r>
            <a:r>
              <a:rPr lang="ru-RU" sz="2800" dirty="0" err="1" smtClean="0"/>
              <a:t>қосылады</a:t>
            </a:r>
            <a:r>
              <a:rPr lang="ru-RU" sz="2800" dirty="0" smtClean="0"/>
              <a:t>. </a:t>
            </a:r>
            <a:r>
              <a:rPr lang="ru-RU" sz="2800" dirty="0"/>
              <a:t>Т1 </a:t>
            </a:r>
            <a:r>
              <a:rPr lang="ru-RU" sz="2800" dirty="0" err="1"/>
              <a:t>периодта</a:t>
            </a:r>
            <a:r>
              <a:rPr lang="ru-RU" sz="2800" dirty="0"/>
              <a:t> </a:t>
            </a:r>
            <a:r>
              <a:rPr lang="ru-RU" sz="2800" dirty="0" err="1"/>
              <a:t>екі</a:t>
            </a:r>
            <a:r>
              <a:rPr lang="ru-RU" sz="2800" dirty="0"/>
              <a:t> импульс </a:t>
            </a:r>
            <a:r>
              <a:rPr lang="ru-RU" sz="2800" dirty="0" err="1"/>
              <a:t>арасында</a:t>
            </a:r>
            <a:r>
              <a:rPr lang="ru-RU" sz="2800" dirty="0"/>
              <a:t> конденсатор </a:t>
            </a:r>
            <a:r>
              <a:rPr lang="ru-RU" sz="2800" dirty="0" err="1"/>
              <a:t>қайта</a:t>
            </a:r>
            <a:r>
              <a:rPr lang="ru-RU" sz="2800" dirty="0"/>
              <a:t> </a:t>
            </a:r>
            <a:r>
              <a:rPr lang="ru-RU" sz="2800" dirty="0" err="1"/>
              <a:t>зарядталады</a:t>
            </a:r>
            <a:r>
              <a:rPr lang="ru-RU" sz="2800" dirty="0"/>
              <a:t> </a:t>
            </a:r>
            <a:r>
              <a:rPr lang="ru-RU" sz="2800" dirty="0" err="1"/>
              <a:t>және</a:t>
            </a:r>
            <a:r>
              <a:rPr lang="ru-RU" sz="2800" dirty="0"/>
              <a:t> триггер </a:t>
            </a:r>
            <a:r>
              <a:rPr lang="ru-RU" sz="2800" dirty="0" err="1"/>
              <a:t>қайта</a:t>
            </a:r>
            <a:r>
              <a:rPr lang="ru-RU" sz="2800" dirty="0"/>
              <a:t> </a:t>
            </a:r>
            <a:r>
              <a:rPr lang="ru-RU" sz="2800" dirty="0" err="1"/>
              <a:t>қосылуға</a:t>
            </a:r>
            <a:r>
              <a:rPr lang="ru-RU" sz="2800" dirty="0"/>
              <a:t> </a:t>
            </a:r>
            <a:r>
              <a:rPr lang="ru-RU" sz="2800" dirty="0" err="1"/>
              <a:t>дайындалады</a:t>
            </a:r>
            <a:r>
              <a:rPr lang="ru-RU" sz="2800" dirty="0"/>
              <a:t>, </a:t>
            </a:r>
            <a:r>
              <a:rPr lang="ru-RU" sz="2800" dirty="0" err="1"/>
              <a:t>қайта</a:t>
            </a:r>
            <a:r>
              <a:rPr lang="ru-RU" sz="2800" dirty="0"/>
              <a:t> </a:t>
            </a:r>
            <a:r>
              <a:rPr lang="ru-RU" sz="2800" dirty="0" err="1"/>
              <a:t>қосылу</a:t>
            </a:r>
            <a:r>
              <a:rPr lang="ru-RU" sz="2800" dirty="0"/>
              <a:t> </a:t>
            </a:r>
            <a:r>
              <a:rPr lang="ru-RU" sz="2800" dirty="0" err="1"/>
              <a:t>бірден</a:t>
            </a:r>
            <a:r>
              <a:rPr lang="ru-RU" sz="2800" dirty="0"/>
              <a:t> </a:t>
            </a:r>
            <a:r>
              <a:rPr lang="ru-RU" sz="2800" dirty="0" err="1"/>
              <a:t>жүруі</a:t>
            </a:r>
            <a:r>
              <a:rPr lang="ru-RU" sz="2800" dirty="0"/>
              <a:t> </a:t>
            </a:r>
            <a:r>
              <a:rPr lang="ru-RU" sz="2800" dirty="0" err="1"/>
              <a:t>мүмкін</a:t>
            </a:r>
            <a:r>
              <a:rPr lang="ru-RU" sz="2800" dirty="0"/>
              <a:t>. Г6 </a:t>
            </a:r>
            <a:r>
              <a:rPr lang="ru-RU" sz="2800" dirty="0" err="1"/>
              <a:t>және</a:t>
            </a:r>
            <a:r>
              <a:rPr lang="ru-RU" sz="2800" dirty="0"/>
              <a:t> Г8 </a:t>
            </a:r>
            <a:r>
              <a:rPr lang="ru-RU" sz="2800" dirty="0" err="1"/>
              <a:t>шығыстарындағы</a:t>
            </a:r>
            <a:r>
              <a:rPr lang="ru-RU" sz="2800" dirty="0"/>
              <a:t> </a:t>
            </a:r>
            <a:r>
              <a:rPr lang="ru-RU" sz="2800" dirty="0" err="1"/>
              <a:t>импульстер</a:t>
            </a:r>
            <a:r>
              <a:rPr lang="ru-RU" sz="2800" dirty="0"/>
              <a:t> </a:t>
            </a:r>
            <a:r>
              <a:rPr lang="ru-RU" sz="2800" dirty="0" err="1"/>
              <a:t>тікбұрышты</a:t>
            </a:r>
            <a:r>
              <a:rPr lang="ru-RU" sz="2800" dirty="0"/>
              <a:t>, </a:t>
            </a:r>
            <a:r>
              <a:rPr lang="ru-RU" sz="2800" dirty="0" err="1"/>
              <a:t>олардың</a:t>
            </a:r>
            <a:r>
              <a:rPr lang="ru-RU" sz="2800" dirty="0"/>
              <a:t> Т2 периоды МВ </a:t>
            </a:r>
            <a:r>
              <a:rPr lang="ru-RU" sz="2800" dirty="0" err="1"/>
              <a:t>қайта</a:t>
            </a:r>
            <a:r>
              <a:rPr lang="ru-RU" sz="2800" dirty="0"/>
              <a:t> </a:t>
            </a:r>
            <a:r>
              <a:rPr lang="ru-RU" sz="2800" dirty="0" err="1"/>
              <a:t>қосылу</a:t>
            </a:r>
            <a:r>
              <a:rPr lang="ru-RU" sz="2800" dirty="0"/>
              <a:t> </a:t>
            </a:r>
            <a:r>
              <a:rPr lang="ru-RU" sz="2800" dirty="0" err="1"/>
              <a:t>периодынан</a:t>
            </a:r>
            <a:r>
              <a:rPr lang="ru-RU" sz="2800" dirty="0"/>
              <a:t> Т1 </a:t>
            </a:r>
            <a:r>
              <a:rPr lang="ru-RU" sz="2800" dirty="0" err="1"/>
              <a:t>екі</a:t>
            </a:r>
            <a:r>
              <a:rPr lang="ru-RU" sz="2800" dirty="0"/>
              <a:t> </a:t>
            </a:r>
            <a:r>
              <a:rPr lang="ru-RU" sz="2800" dirty="0" err="1"/>
              <a:t>есе</a:t>
            </a:r>
            <a:r>
              <a:rPr lang="ru-RU" sz="2800" dirty="0"/>
              <a:t> </a:t>
            </a:r>
            <a:r>
              <a:rPr lang="ru-RU" sz="2800" dirty="0" err="1"/>
              <a:t>үлкен</a:t>
            </a:r>
            <a:r>
              <a:rPr lang="ru-RU" sz="2800" dirty="0"/>
              <a:t>.  </a:t>
            </a:r>
            <a:r>
              <a:rPr lang="ru-RU" sz="2800" dirty="0" err="1"/>
              <a:t>Сондықтан</a:t>
            </a:r>
            <a:r>
              <a:rPr lang="ru-RU" sz="2800" dirty="0"/>
              <a:t> ТД </a:t>
            </a:r>
            <a:r>
              <a:rPr lang="ru-RU" sz="2800" dirty="0" err="1"/>
              <a:t>қайта</a:t>
            </a:r>
            <a:r>
              <a:rPr lang="ru-RU" sz="2800" dirty="0"/>
              <a:t> </a:t>
            </a:r>
            <a:r>
              <a:rPr lang="ru-RU" sz="2800" dirty="0" err="1"/>
              <a:t>қосылу</a:t>
            </a:r>
            <a:r>
              <a:rPr lang="ru-RU" sz="2800" dirty="0"/>
              <a:t> </a:t>
            </a:r>
            <a:r>
              <a:rPr lang="ru-RU" sz="2800" dirty="0" err="1"/>
              <a:t>жиілігі</a:t>
            </a:r>
            <a:r>
              <a:rPr lang="ru-RU" sz="2800" dirty="0"/>
              <a:t> МВ </a:t>
            </a:r>
            <a:r>
              <a:rPr lang="ru-RU" sz="2800" dirty="0" err="1"/>
              <a:t>қайта</a:t>
            </a:r>
            <a:r>
              <a:rPr lang="ru-RU" sz="2800" dirty="0"/>
              <a:t> </a:t>
            </a:r>
            <a:r>
              <a:rPr lang="ru-RU" sz="2800" dirty="0" err="1"/>
              <a:t>қосылу</a:t>
            </a:r>
            <a:r>
              <a:rPr lang="ru-RU" sz="2800" dirty="0"/>
              <a:t> </a:t>
            </a:r>
            <a:r>
              <a:rPr lang="ru-RU" sz="2800" dirty="0" err="1"/>
              <a:t>жиілігінен</a:t>
            </a:r>
            <a:r>
              <a:rPr lang="ru-RU" sz="2800" dirty="0"/>
              <a:t> 2 </a:t>
            </a:r>
            <a:r>
              <a:rPr lang="ru-RU" sz="2800" dirty="0" err="1"/>
              <a:t>есе</a:t>
            </a:r>
            <a:r>
              <a:rPr lang="ru-RU" sz="2800" dirty="0"/>
              <a:t> аз, </a:t>
            </a:r>
            <a:r>
              <a:rPr lang="ru-RU" sz="2800" dirty="0" err="1"/>
              <a:t>яғни</a:t>
            </a:r>
            <a:r>
              <a:rPr lang="ru-RU" sz="2800" dirty="0"/>
              <a:t> ТД </a:t>
            </a:r>
            <a:r>
              <a:rPr lang="ru-RU" sz="2800" dirty="0" err="1"/>
              <a:t>жиілікті</a:t>
            </a:r>
            <a:r>
              <a:rPr lang="ru-RU" sz="2800" dirty="0"/>
              <a:t> </a:t>
            </a:r>
            <a:r>
              <a:rPr lang="ru-RU" sz="2800" dirty="0" err="1"/>
              <a:t>екіге</a:t>
            </a:r>
            <a:r>
              <a:rPr lang="ru-RU" sz="2800" dirty="0"/>
              <a:t> </a:t>
            </a:r>
            <a:r>
              <a:rPr lang="ru-RU" sz="2800" dirty="0" err="1"/>
              <a:t>бөледі</a:t>
            </a:r>
            <a:r>
              <a:rPr lang="ru-RU" sz="2800" dirty="0"/>
              <a:t>, </a:t>
            </a:r>
            <a:r>
              <a:rPr lang="ru-RU" sz="2800" dirty="0" err="1"/>
              <a:t>сондықтан</a:t>
            </a:r>
            <a:r>
              <a:rPr lang="ru-RU" sz="2800" dirty="0"/>
              <a:t> </a:t>
            </a:r>
            <a:r>
              <a:rPr lang="ru-RU" sz="2800" dirty="0" err="1"/>
              <a:t>ол</a:t>
            </a:r>
            <a:r>
              <a:rPr lang="ru-RU" sz="2800" dirty="0"/>
              <a:t> триггер-</a:t>
            </a:r>
            <a:r>
              <a:rPr lang="ru-RU" sz="2800" dirty="0" err="1"/>
              <a:t>бөлгіш</a:t>
            </a:r>
            <a:r>
              <a:rPr lang="ru-RU" sz="2800" dirty="0"/>
              <a:t> </a:t>
            </a:r>
            <a:r>
              <a:rPr lang="ru-RU" sz="2800" dirty="0" err="1"/>
              <a:t>деп</a:t>
            </a:r>
            <a:r>
              <a:rPr lang="ru-RU" sz="2800" dirty="0"/>
              <a:t> </a:t>
            </a:r>
            <a:r>
              <a:rPr lang="ru-RU" sz="2800" dirty="0" err="1"/>
              <a:t>аталады</a:t>
            </a:r>
            <a:r>
              <a:rPr lang="ru-RU" sz="2800" dirty="0"/>
              <a:t>. ГТИ </a:t>
            </a:r>
            <a:r>
              <a:rPr lang="ru-RU" sz="2800" dirty="0" err="1"/>
              <a:t>шығысындағы</a:t>
            </a:r>
            <a:r>
              <a:rPr lang="ru-RU" sz="2800" dirty="0"/>
              <a:t> </a:t>
            </a:r>
            <a:r>
              <a:rPr lang="ru-RU" sz="2800" dirty="0" err="1" smtClean="0"/>
              <a:t>импультер</a:t>
            </a:r>
            <a:r>
              <a:rPr lang="ru-RU" sz="2800" dirty="0" smtClean="0"/>
              <a:t> </a:t>
            </a:r>
            <a:r>
              <a:rPr lang="ru-RU" sz="2800" dirty="0" err="1"/>
              <a:t>Ти</a:t>
            </a:r>
            <a:r>
              <a:rPr lang="ru-RU" sz="2800" dirty="0"/>
              <a:t> </a:t>
            </a:r>
            <a:r>
              <a:rPr lang="ru-RU" sz="2800" dirty="0" err="1"/>
              <a:t>және</a:t>
            </a:r>
            <a:r>
              <a:rPr lang="ru-RU" sz="2800" dirty="0"/>
              <a:t> </a:t>
            </a:r>
            <a:r>
              <a:rPr lang="ru-RU" sz="2800" dirty="0" err="1"/>
              <a:t>үзіліс</a:t>
            </a:r>
            <a:r>
              <a:rPr lang="ru-RU" sz="2800" dirty="0"/>
              <a:t> </a:t>
            </a:r>
            <a:r>
              <a:rPr lang="ru-RU" sz="2800" dirty="0" err="1" smtClean="0"/>
              <a:t>Тп</a:t>
            </a:r>
            <a:r>
              <a:rPr lang="ru-RU" sz="2800" dirty="0" smtClean="0"/>
              <a:t> </a:t>
            </a:r>
            <a:r>
              <a:rPr lang="ru-RU" sz="2800" dirty="0" err="1"/>
              <a:t>ұзақтығы</a:t>
            </a:r>
            <a:r>
              <a:rPr lang="ru-RU" sz="2800" dirty="0"/>
              <a:t> </a:t>
            </a:r>
            <a:r>
              <a:rPr lang="ru-RU" sz="2800" dirty="0" err="1"/>
              <a:t>бірдей</a:t>
            </a:r>
            <a:r>
              <a:rPr lang="ru-RU" sz="2800" dirty="0"/>
              <a:t> </a:t>
            </a:r>
            <a:r>
              <a:rPr lang="ru-RU" sz="2800" dirty="0" err="1"/>
              <a:t>және</a:t>
            </a:r>
            <a:r>
              <a:rPr lang="ru-RU" sz="2800" dirty="0"/>
              <a:t> МВ </a:t>
            </a:r>
            <a:r>
              <a:rPr lang="ru-RU" sz="2800" dirty="0" err="1"/>
              <a:t>жұмыс</a:t>
            </a:r>
            <a:r>
              <a:rPr lang="ru-RU" sz="2800" dirty="0"/>
              <a:t> </a:t>
            </a:r>
            <a:r>
              <a:rPr lang="ru-RU" sz="2800" dirty="0" err="1"/>
              <a:t>периодына</a:t>
            </a:r>
            <a:r>
              <a:rPr lang="ru-RU" sz="2800" dirty="0"/>
              <a:t> Т1 </a:t>
            </a:r>
            <a:r>
              <a:rPr lang="ru-RU" sz="2800" dirty="0" err="1"/>
              <a:t>тең</a:t>
            </a:r>
            <a:r>
              <a:rPr lang="ru-RU" sz="2800" dirty="0"/>
              <a:t> </a:t>
            </a:r>
            <a:r>
              <a:rPr lang="ru-RU" sz="2800" dirty="0" err="1"/>
              <a:t>және</a:t>
            </a:r>
            <a:r>
              <a:rPr lang="ru-RU" sz="2800" dirty="0"/>
              <a:t> </a:t>
            </a:r>
            <a:r>
              <a:rPr lang="ru-RU" sz="2800" dirty="0" err="1"/>
              <a:t>транзисторлы</a:t>
            </a:r>
            <a:r>
              <a:rPr lang="ru-RU" sz="2800" dirty="0"/>
              <a:t> </a:t>
            </a:r>
            <a:r>
              <a:rPr lang="ru-RU" sz="2800" dirty="0" err="1"/>
              <a:t>кешіктіру</a:t>
            </a:r>
            <a:r>
              <a:rPr lang="ru-RU" sz="2800" dirty="0"/>
              <a:t> </a:t>
            </a:r>
            <a:r>
              <a:rPr lang="ru-RU" sz="2800" dirty="0" err="1"/>
              <a:t>ТЗк</a:t>
            </a:r>
            <a:r>
              <a:rPr lang="ru-RU" sz="2800" dirty="0"/>
              <a:t> </a:t>
            </a:r>
            <a:r>
              <a:rPr lang="ru-RU" sz="2800" dirty="0" err="1"/>
              <a:t>каскадтардың</a:t>
            </a:r>
            <a:r>
              <a:rPr lang="ru-RU" sz="2800" dirty="0"/>
              <a:t> </a:t>
            </a:r>
            <a:r>
              <a:rPr lang="ru-RU" sz="2800" dirty="0" err="1"/>
              <a:t>симметриясына</a:t>
            </a:r>
            <a:r>
              <a:rPr lang="ru-RU" sz="2800" dirty="0"/>
              <a:t> </a:t>
            </a:r>
            <a:r>
              <a:rPr lang="ru-RU" sz="2800" dirty="0" err="1"/>
              <a:t>тәуелді</a:t>
            </a:r>
            <a:r>
              <a:rPr lang="ru-RU" sz="2800" dirty="0"/>
              <a:t> </a:t>
            </a:r>
            <a:r>
              <a:rPr lang="ru-RU" sz="2800" dirty="0" err="1"/>
              <a:t>емес</a:t>
            </a:r>
            <a:r>
              <a:rPr lang="ru-RU" sz="2800" dirty="0"/>
              <a:t>.</a:t>
            </a:r>
            <a:endParaRPr lang="ru-RU" dirty="0"/>
          </a:p>
        </p:txBody>
      </p:sp>
    </p:spTree>
    <p:extLst>
      <p:ext uri="{BB962C8B-B14F-4D97-AF65-F5344CB8AC3E}">
        <p14:creationId xmlns:p14="http://schemas.microsoft.com/office/powerpoint/2010/main" val="4011937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endParaRPr lang="ru-RU"/>
          </a:p>
        </p:txBody>
      </p:sp>
      <p:pic>
        <p:nvPicPr>
          <p:cNvPr id="2" name="Рисунок 1"/>
          <p:cNvPicPr>
            <a:picLocks noChangeAspect="1"/>
          </p:cNvPicPr>
          <p:nvPr/>
        </p:nvPicPr>
        <p:blipFill>
          <a:blip r:embed="rId2"/>
          <a:stretch>
            <a:fillRect/>
          </a:stretch>
        </p:blipFill>
        <p:spPr>
          <a:xfrm>
            <a:off x="251520" y="1124744"/>
            <a:ext cx="7743825" cy="5403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endParaRPr lang="ru-RU"/>
          </a:p>
        </p:txBody>
      </p:sp>
      <p:pic>
        <p:nvPicPr>
          <p:cNvPr id="2" name="Рисунок 1"/>
          <p:cNvPicPr>
            <a:picLocks noChangeAspect="1"/>
          </p:cNvPicPr>
          <p:nvPr/>
        </p:nvPicPr>
        <p:blipFill>
          <a:blip r:embed="rId2"/>
          <a:stretch>
            <a:fillRect/>
          </a:stretch>
        </p:blipFill>
        <p:spPr>
          <a:xfrm>
            <a:off x="12219" y="1196752"/>
            <a:ext cx="8088173" cy="5403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260648"/>
            <a:ext cx="8110736" cy="6480720"/>
          </a:xfrm>
        </p:spPr>
        <p:txBody>
          <a:bodyPr>
            <a:normAutofit fontScale="85000" lnSpcReduction="10000"/>
          </a:bodyPr>
          <a:lstStyle/>
          <a:p>
            <a:r>
              <a:rPr lang="kk-KZ" dirty="0"/>
              <a:t>Коддау блогы (БК) триггер кодтауштан (ТК), И-Не-1к инвертордан, екі ТГ-4к триггерлерден және екі ФС10 және ФС14 қалыптартырушы сұлбалада орындалған уақыт датчигіне (ДВ) турады. Тұйықталған телесигнализация контакт датчигінде КД ТС Импульсті немесе үзілісті ұзарту үшін ақпаратты еңгізу құрылғысы (УВИ) кодтау блогына (БК) импульс береді. +Ек потенциалы алдын ала зарядталған ФС10 сұлбаның конденсаторына келеді. Транзистордың базасының кодтау тригеріне келетін Конденсатордың разряды ТК (Г3) 0 күйінен 1 күйіне қосылуына әкеледі.т1 уақыт моментінде Г3 шығысында –Ек потенциалы пайда болады. Г3 шығысынан –Ек потенциалы логикалық блокқа келіп, оның қосылуына  тыйм салады, инветор 12 (Г5) ГТИ импульстарына қайта қосуға рұқсат береді. ТК (Г4) шығысынан +ек потенциалы ФС14 сұлбаның конденсаторына беріледі, ол транзистор базасының уақыт датчигінің бірінші триггеріне разрядталады. Уақыт датчигі о-ден 1-ге қосылады. Бірінші тригердің Г2 шығысынан  екінші триггердің ДВ есеп кірісіне –Ек потенциалы келеді, екінші триггер қайта қосылуға дайын( оның конденсаторы зарядталады)</a:t>
            </a: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endParaRPr lang="ru-RU"/>
          </a:p>
        </p:txBody>
      </p:sp>
      <p:pic>
        <p:nvPicPr>
          <p:cNvPr id="3" name="Рисунок 2"/>
          <p:cNvPicPr>
            <a:picLocks noChangeAspect="1"/>
          </p:cNvPicPr>
          <p:nvPr/>
        </p:nvPicPr>
        <p:blipFill>
          <a:blip r:embed="rId2"/>
          <a:stretch>
            <a:fillRect/>
          </a:stretch>
        </p:blipFill>
        <p:spPr>
          <a:xfrm>
            <a:off x="-23134" y="-29600"/>
            <a:ext cx="9191391" cy="68876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endParaRPr lang="ru-RU" dirty="0"/>
          </a:p>
        </p:txBody>
      </p:sp>
      <p:pic>
        <p:nvPicPr>
          <p:cNvPr id="3" name="Рисунок 2"/>
          <p:cNvPicPr>
            <a:picLocks noChangeAspect="1"/>
          </p:cNvPicPr>
          <p:nvPr/>
        </p:nvPicPr>
        <p:blipFill>
          <a:blip r:embed="rId2"/>
          <a:stretch>
            <a:fillRect/>
          </a:stretch>
        </p:blipFill>
        <p:spPr>
          <a:xfrm>
            <a:off x="457200" y="260648"/>
            <a:ext cx="7643192" cy="640871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idx="1"/>
          </p:nvPr>
        </p:nvSpPr>
        <p:spPr>
          <a:xfrm>
            <a:off x="457200" y="188640"/>
            <a:ext cx="7643192" cy="6267096"/>
          </a:xfrm>
        </p:spPr>
        <p:txBody>
          <a:bodyPr>
            <a:normAutofit fontScale="92500" lnSpcReduction="10000"/>
          </a:bodyPr>
          <a:lstStyle/>
          <a:p>
            <a:r>
              <a:rPr lang="kk-KZ" dirty="0"/>
              <a:t>Логикалық блок (ЛБ)ГТИ-дан тактілік импульстар сериясын ТС құрылғысының байланыс каналы таратушы және таратқышқа импульстарды беруді жүзеге асырады. ЛБ И-НЕ-2к (Г6 және Г</a:t>
            </a:r>
            <a:r>
              <a:rPr lang="kk-KZ" dirty="0" smtClean="0"/>
              <a:t>5</a:t>
            </a:r>
            <a:r>
              <a:rPr lang="kk-KZ" dirty="0"/>
              <a:t>) 11 модульдің екі инверторынан және 12 модульдің И-НЕ-1к инверторынан турады. 11 модульдің Г5 және Г6 инверторлары ГТИ қайта қосылады және қарама қарсы фазада жатады, яғни Г6 инверторы ашық болған кезде (кодтық сериялы импульстар құралғанда) </a:t>
            </a:r>
            <a:r>
              <a:rPr lang="kk-KZ" dirty="0" smtClean="0"/>
              <a:t>Г5 инверторы жабық болады. </a:t>
            </a:r>
            <a:r>
              <a:rPr lang="kk-KZ" dirty="0"/>
              <a:t>Ол үзіліс құралғанда ашылып, </a:t>
            </a:r>
            <a:r>
              <a:rPr lang="kk-KZ" dirty="0" smtClean="0"/>
              <a:t>И-НЕ-2к </a:t>
            </a:r>
            <a:r>
              <a:rPr lang="kk-KZ" dirty="0"/>
              <a:t>және </a:t>
            </a:r>
            <a:r>
              <a:rPr lang="kk-KZ" dirty="0" smtClean="0"/>
              <a:t>И-НЕ </a:t>
            </a:r>
            <a:r>
              <a:rPr lang="kk-KZ" dirty="0"/>
              <a:t>-1к инверторларын жабады, яғни логикалық сұлбалардың кіріс диодтарына Г5 логикалық блогтан +Е</a:t>
            </a:r>
            <a:r>
              <a:rPr lang="kk-KZ" baseline="-25000" dirty="0"/>
              <a:t>К</a:t>
            </a:r>
            <a:r>
              <a:rPr lang="kk-KZ" dirty="0"/>
              <a:t> потенциалы беріледі.Таратушының есептегішіне </a:t>
            </a:r>
            <a:r>
              <a:rPr lang="kk-KZ" dirty="0" smtClean="0"/>
              <a:t>СчР және таратқыштың </a:t>
            </a:r>
            <a:r>
              <a:rPr lang="kk-KZ" dirty="0"/>
              <a:t>байланыс каналына төмен потенциал беріліп үзіліс қалыптасады. </a:t>
            </a:r>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endParaRPr lang="ru-RU"/>
          </a:p>
        </p:txBody>
      </p:sp>
      <p:pic>
        <p:nvPicPr>
          <p:cNvPr id="2" name="Рисунок 1"/>
          <p:cNvPicPr>
            <a:picLocks noChangeAspect="1"/>
          </p:cNvPicPr>
          <p:nvPr/>
        </p:nvPicPr>
        <p:blipFill>
          <a:blip r:embed="rId2"/>
          <a:stretch>
            <a:fillRect/>
          </a:stretch>
        </p:blipFill>
        <p:spPr>
          <a:xfrm>
            <a:off x="-4763" y="0"/>
            <a:ext cx="9153525" cy="685799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endParaRPr lang="ru-RU" dirty="0"/>
          </a:p>
        </p:txBody>
      </p:sp>
      <p:pic>
        <p:nvPicPr>
          <p:cNvPr id="3" name="Рисунок 2"/>
          <p:cNvPicPr>
            <a:picLocks noChangeAspect="1"/>
          </p:cNvPicPr>
          <p:nvPr/>
        </p:nvPicPr>
        <p:blipFill>
          <a:blip r:embed="rId2"/>
          <a:stretch>
            <a:fillRect/>
          </a:stretch>
        </p:blipFill>
        <p:spPr>
          <a:xfrm>
            <a:off x="457200" y="39886"/>
            <a:ext cx="7239000" cy="677822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88640"/>
            <a:ext cx="7643192" cy="6669360"/>
          </a:xfrm>
        </p:spPr>
        <p:txBody>
          <a:bodyPr>
            <a:normAutofit fontScale="85000" lnSpcReduction="20000"/>
          </a:bodyPr>
          <a:lstStyle/>
          <a:p>
            <a:r>
              <a:rPr lang="kk-KZ" dirty="0"/>
              <a:t>Ақпартты еңгізу құрылғысы (УВИ) оптронды модулдерде орындалған. Бұл модулдердің онда ақпаратты енгізу тізбектері мен сыртқы теледидарлық сигнализация кабельдік қосылыстарының гальваникалық ажыратылуын қамтамасыз ететін оптронды жұптардың (светодиод-фотодиод) жиынтығы бар. Светодиод пен фотодиодтармен бірге әр бір тізбекке тізбектеп 1-8 қорғағыш диодтар қосылған. Светодиодтардың катодтары қорғағыш диодтармен </a:t>
            </a:r>
            <a:r>
              <a:rPr lang="en-US" dirty="0"/>
              <a:t>R1-R4</a:t>
            </a:r>
            <a:r>
              <a:rPr lang="ru-RU" dirty="0"/>
              <a:t> </a:t>
            </a:r>
            <a:r>
              <a:rPr lang="ru-RU" dirty="0" err="1"/>
              <a:t>резисторлар</a:t>
            </a:r>
            <a:r>
              <a:rPr lang="ru-RU" dirty="0"/>
              <a:t> ар</a:t>
            </a:r>
            <a:r>
              <a:rPr lang="kk-KZ" dirty="0"/>
              <a:t>қылы телесигнализация объектілерінің күйін көрсететін К1-К4 контакт-датчиктерге қосылған</a:t>
            </a:r>
            <a:r>
              <a:rPr lang="kk-KZ" dirty="0" smtClean="0"/>
              <a:t>. Контакт-датчиктердің </a:t>
            </a:r>
            <a:r>
              <a:rPr lang="kk-KZ" dirty="0"/>
              <a:t>жалпы шинасы көрек көзінің теріс полюсіне (-</a:t>
            </a:r>
            <a:r>
              <a:rPr lang="kk-KZ" dirty="0" smtClean="0"/>
              <a:t>24В) </a:t>
            </a:r>
            <a:r>
              <a:rPr lang="kk-KZ" dirty="0"/>
              <a:t>қосылған. Светодиодтардың аноды жалпы шинаға қосылып, ЗАП2 модулінің элементі арқылы көрек көзінің оң полюсіне (+</a:t>
            </a:r>
            <a:r>
              <a:rPr lang="kk-KZ" dirty="0" smtClean="0"/>
              <a:t>24В) </a:t>
            </a:r>
            <a:r>
              <a:rPr lang="kk-KZ" dirty="0"/>
              <a:t>қосылған. </a:t>
            </a:r>
            <a:br>
              <a:rPr lang="kk-KZ" dirty="0"/>
            </a:br>
            <a:r>
              <a:rPr lang="kk-KZ" dirty="0"/>
              <a:t>Фотодиодтар МА2 матрицасының сәйкес келетін шығыстарына қосылған, мысалы 1 диод тізбегі – 1-ші шығысқа, 2 диод тізбегі – 2-ші шығысына т.б. Фотодиодтардың жалпы шинасы шығыс транзисторының </a:t>
            </a:r>
            <a:r>
              <a:rPr lang="en-US" dirty="0"/>
              <a:t>VT</a:t>
            </a:r>
            <a:r>
              <a:rPr lang="kk-KZ" dirty="0"/>
              <a:t> базасына қосылып, кодтау блогына БК сигнал беру функциясын орындайды. </a:t>
            </a:r>
            <a:r>
              <a:rPr lang="en-US" dirty="0"/>
              <a:t>VT</a:t>
            </a:r>
            <a:r>
              <a:rPr lang="kk-KZ" dirty="0"/>
              <a:t> транзисторының эмиттері МБ таратушы матрицасының сәйкес келетін шығысына қосылған </a:t>
            </a:r>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endParaRPr lang="ru-RU"/>
          </a:p>
        </p:txBody>
      </p:sp>
      <p:pic>
        <p:nvPicPr>
          <p:cNvPr id="3" name="Рисунок 2"/>
          <p:cNvPicPr>
            <a:picLocks noChangeAspect="1"/>
          </p:cNvPicPr>
          <p:nvPr/>
        </p:nvPicPr>
        <p:blipFill>
          <a:blip r:embed="rId2"/>
          <a:stretch>
            <a:fillRect/>
          </a:stretch>
        </p:blipFill>
        <p:spPr>
          <a:xfrm>
            <a:off x="179512" y="404664"/>
            <a:ext cx="8677275" cy="619508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Grp="1" noChangeAspect="1" noChangeArrowheads="1"/>
          </p:cNvPicPr>
          <p:nvPr>
            <p:ph idx="1"/>
          </p:nvPr>
        </p:nvPicPr>
        <p:blipFill>
          <a:blip r:embed="rId2"/>
          <a:srcRect/>
          <a:stretch>
            <a:fillRect/>
          </a:stretch>
        </p:blipFill>
        <p:spPr bwMode="auto">
          <a:xfrm>
            <a:off x="140271" y="285728"/>
            <a:ext cx="8976606" cy="6000792"/>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Grp="1" noChangeAspect="1" noChangeArrowheads="1"/>
          </p:cNvPicPr>
          <p:nvPr>
            <p:ph idx="1"/>
          </p:nvPr>
        </p:nvPicPr>
        <p:blipFill>
          <a:blip r:embed="rId2"/>
          <a:srcRect/>
          <a:stretch>
            <a:fillRect/>
          </a:stretch>
        </p:blipFill>
        <p:spPr bwMode="auto">
          <a:xfrm>
            <a:off x="714348" y="857232"/>
            <a:ext cx="7787549" cy="4786346"/>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Grp="1" noChangeAspect="1" noChangeArrowheads="1"/>
          </p:cNvPicPr>
          <p:nvPr>
            <p:ph idx="1"/>
          </p:nvPr>
        </p:nvPicPr>
        <p:blipFill>
          <a:blip r:embed="rId2"/>
          <a:srcRect/>
          <a:stretch>
            <a:fillRect/>
          </a:stretch>
        </p:blipFill>
        <p:spPr bwMode="auto">
          <a:xfrm>
            <a:off x="-1" y="214290"/>
            <a:ext cx="9144001" cy="2268976"/>
          </a:xfrm>
          <a:prstGeom prst="rect">
            <a:avLst/>
          </a:prstGeom>
          <a:noFill/>
          <a:ln w="9525">
            <a:noFill/>
            <a:miter lim="800000"/>
            <a:headEnd/>
            <a:tailEnd/>
          </a:ln>
          <a:effectLst/>
        </p:spPr>
      </p:pic>
      <p:pic>
        <p:nvPicPr>
          <p:cNvPr id="14340" name="Picture 4"/>
          <p:cNvPicPr>
            <a:picLocks noChangeAspect="1" noChangeArrowheads="1"/>
          </p:cNvPicPr>
          <p:nvPr/>
        </p:nvPicPr>
        <p:blipFill>
          <a:blip r:embed="rId3"/>
          <a:srcRect/>
          <a:stretch>
            <a:fillRect/>
          </a:stretch>
        </p:blipFill>
        <p:spPr bwMode="auto">
          <a:xfrm>
            <a:off x="-14119" y="2428868"/>
            <a:ext cx="9158119" cy="2500330"/>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endParaRPr lang="ru-RU" dirty="0"/>
          </a:p>
        </p:txBody>
      </p:sp>
      <p:pic>
        <p:nvPicPr>
          <p:cNvPr id="15362" name="Picture 2"/>
          <p:cNvPicPr>
            <a:picLocks noChangeAspect="1" noChangeArrowheads="1"/>
          </p:cNvPicPr>
          <p:nvPr/>
        </p:nvPicPr>
        <p:blipFill>
          <a:blip r:embed="rId2"/>
          <a:srcRect/>
          <a:stretch>
            <a:fillRect/>
          </a:stretch>
        </p:blipFill>
        <p:spPr bwMode="auto">
          <a:xfrm>
            <a:off x="285720" y="857232"/>
            <a:ext cx="8501122" cy="5357850"/>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Приемные устройства телесигнализации</a:t>
            </a:r>
            <a:endParaRPr lang="ru-RU" dirty="0"/>
          </a:p>
        </p:txBody>
      </p:sp>
      <p:pic>
        <p:nvPicPr>
          <p:cNvPr id="16386" name="Picture 2"/>
          <p:cNvPicPr>
            <a:picLocks noGrp="1" noChangeAspect="1" noChangeArrowheads="1"/>
          </p:cNvPicPr>
          <p:nvPr>
            <p:ph idx="1"/>
          </p:nvPr>
        </p:nvPicPr>
        <p:blipFill>
          <a:blip r:embed="rId2"/>
          <a:srcRect/>
          <a:stretch>
            <a:fillRect/>
          </a:stretch>
        </p:blipFill>
        <p:spPr bwMode="auto">
          <a:xfrm>
            <a:off x="285720" y="1643049"/>
            <a:ext cx="7786742" cy="2481107"/>
          </a:xfrm>
          <a:prstGeom prst="rect">
            <a:avLst/>
          </a:prstGeom>
          <a:noFill/>
          <a:ln w="9525">
            <a:noFill/>
            <a:miter lim="800000"/>
            <a:headEnd/>
            <a:tailEnd/>
          </a:ln>
          <a:effectLst/>
        </p:spPr>
      </p:pic>
      <p:pic>
        <p:nvPicPr>
          <p:cNvPr id="16387" name="Picture 3"/>
          <p:cNvPicPr>
            <a:picLocks noChangeAspect="1" noChangeArrowheads="1"/>
          </p:cNvPicPr>
          <p:nvPr/>
        </p:nvPicPr>
        <p:blipFill>
          <a:blip r:embed="rId3"/>
          <a:srcRect/>
          <a:stretch>
            <a:fillRect/>
          </a:stretch>
        </p:blipFill>
        <p:spPr bwMode="auto">
          <a:xfrm>
            <a:off x="428596" y="3929066"/>
            <a:ext cx="7625591" cy="2357454"/>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endParaRPr lang="ru-RU"/>
          </a:p>
        </p:txBody>
      </p:sp>
      <p:pic>
        <p:nvPicPr>
          <p:cNvPr id="17410" name="Picture 2"/>
          <p:cNvPicPr>
            <a:picLocks noChangeAspect="1" noChangeArrowheads="1"/>
          </p:cNvPicPr>
          <p:nvPr/>
        </p:nvPicPr>
        <p:blipFill>
          <a:blip r:embed="rId2"/>
          <a:srcRect/>
          <a:stretch>
            <a:fillRect/>
          </a:stretch>
        </p:blipFill>
        <p:spPr bwMode="auto">
          <a:xfrm>
            <a:off x="-142908" y="-19962"/>
            <a:ext cx="9402530" cy="6877961"/>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Grp="1" noChangeAspect="1" noChangeArrowheads="1"/>
          </p:cNvPicPr>
          <p:nvPr>
            <p:ph idx="1"/>
          </p:nvPr>
        </p:nvPicPr>
        <p:blipFill>
          <a:blip r:embed="rId2"/>
          <a:srcRect/>
          <a:stretch>
            <a:fillRect/>
          </a:stretch>
        </p:blipFill>
        <p:spPr bwMode="auto">
          <a:xfrm>
            <a:off x="0" y="785794"/>
            <a:ext cx="8143900" cy="4786346"/>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Grp="1" noChangeAspect="1" noChangeArrowheads="1"/>
          </p:cNvPicPr>
          <p:nvPr>
            <p:ph idx="1"/>
          </p:nvPr>
        </p:nvPicPr>
        <p:blipFill>
          <a:blip r:embed="rId2"/>
          <a:srcRect/>
          <a:stretch>
            <a:fillRect/>
          </a:stretch>
        </p:blipFill>
        <p:spPr bwMode="auto">
          <a:xfrm>
            <a:off x="285720" y="180831"/>
            <a:ext cx="7700846" cy="6677169"/>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Grp="1" noChangeAspect="1" noChangeArrowheads="1"/>
          </p:cNvPicPr>
          <p:nvPr>
            <p:ph idx="1"/>
          </p:nvPr>
        </p:nvPicPr>
        <p:blipFill>
          <a:blip r:embed="rId2"/>
          <a:srcRect/>
          <a:stretch>
            <a:fillRect/>
          </a:stretch>
        </p:blipFill>
        <p:spPr bwMode="auto">
          <a:xfrm>
            <a:off x="428596" y="142852"/>
            <a:ext cx="7372479" cy="6500834"/>
          </a:xfrm>
          <a:prstGeom prst="rect">
            <a:avLst/>
          </a:prstGeom>
          <a:noFill/>
          <a:ln w="9525">
            <a:no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Grp="1" noChangeAspect="1" noChangeArrowheads="1"/>
          </p:cNvPicPr>
          <p:nvPr>
            <p:ph idx="1"/>
          </p:nvPr>
        </p:nvPicPr>
        <p:blipFill>
          <a:blip r:embed="rId2"/>
          <a:srcRect/>
          <a:stretch>
            <a:fillRect/>
          </a:stretch>
        </p:blipFill>
        <p:spPr bwMode="auto">
          <a:xfrm>
            <a:off x="285720" y="857232"/>
            <a:ext cx="7836148" cy="5000660"/>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endParaRPr lang="ru-RU"/>
          </a:p>
        </p:txBody>
      </p:sp>
      <p:pic>
        <p:nvPicPr>
          <p:cNvPr id="22530" name="Picture 2"/>
          <p:cNvPicPr>
            <a:picLocks noChangeAspect="1" noChangeArrowheads="1"/>
          </p:cNvPicPr>
          <p:nvPr/>
        </p:nvPicPr>
        <p:blipFill>
          <a:blip r:embed="rId2"/>
          <a:srcRect/>
          <a:stretch>
            <a:fillRect/>
          </a:stretch>
        </p:blipFill>
        <p:spPr bwMode="auto">
          <a:xfrm>
            <a:off x="0" y="928670"/>
            <a:ext cx="8143900" cy="5500726"/>
          </a:xfrm>
          <a:prstGeom prst="rect">
            <a:avLst/>
          </a:prstGeom>
          <a:noFill/>
          <a:ln w="9525">
            <a:noFill/>
            <a:miter lim="800000"/>
            <a:headEnd/>
            <a:tailEnd/>
          </a:ln>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Grp="1" noChangeAspect="1" noChangeArrowheads="1"/>
          </p:cNvPicPr>
          <p:nvPr>
            <p:ph idx="1"/>
          </p:nvPr>
        </p:nvPicPr>
        <p:blipFill>
          <a:blip r:embed="rId2"/>
          <a:srcRect/>
          <a:stretch>
            <a:fillRect/>
          </a:stretch>
        </p:blipFill>
        <p:spPr bwMode="auto">
          <a:xfrm>
            <a:off x="1068318" y="785794"/>
            <a:ext cx="6854026" cy="5143535"/>
          </a:xfrm>
          <a:prstGeom prst="rect">
            <a:avLst/>
          </a:prstGeom>
          <a:noFill/>
          <a:ln w="9525">
            <a:no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Grp="1" noChangeAspect="1" noChangeArrowheads="1"/>
          </p:cNvPicPr>
          <p:nvPr>
            <p:ph idx="1"/>
          </p:nvPr>
        </p:nvPicPr>
        <p:blipFill>
          <a:blip r:embed="rId2"/>
          <a:srcRect/>
          <a:stretch>
            <a:fillRect/>
          </a:stretch>
        </p:blipFill>
        <p:spPr bwMode="auto">
          <a:xfrm>
            <a:off x="1214414" y="0"/>
            <a:ext cx="6929486" cy="6489318"/>
          </a:xfrm>
          <a:prstGeom prst="rect">
            <a:avLst/>
          </a:prstGeom>
          <a:noFill/>
          <a:ln w="9525">
            <a:no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endParaRPr lang="ru-RU"/>
          </a:p>
        </p:txBody>
      </p:sp>
      <p:pic>
        <p:nvPicPr>
          <p:cNvPr id="25602" name="Picture 2"/>
          <p:cNvPicPr>
            <a:picLocks noChangeAspect="1" noChangeArrowheads="1"/>
          </p:cNvPicPr>
          <p:nvPr/>
        </p:nvPicPr>
        <p:blipFill>
          <a:blip r:embed="rId2"/>
          <a:srcRect/>
          <a:stretch>
            <a:fillRect/>
          </a:stretch>
        </p:blipFill>
        <p:spPr bwMode="auto">
          <a:xfrm>
            <a:off x="357158" y="75820"/>
            <a:ext cx="7429552" cy="6782180"/>
          </a:xfrm>
          <a:prstGeom prst="rect">
            <a:avLst/>
          </a:prstGeom>
          <a:noFill/>
          <a:ln w="9525">
            <a:no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endParaRPr lang="ru-RU"/>
          </a:p>
        </p:txBody>
      </p:sp>
      <p:pic>
        <p:nvPicPr>
          <p:cNvPr id="26626" name="Picture 2"/>
          <p:cNvPicPr>
            <a:picLocks noChangeAspect="1" noChangeArrowheads="1"/>
          </p:cNvPicPr>
          <p:nvPr/>
        </p:nvPicPr>
        <p:blipFill>
          <a:blip r:embed="rId2"/>
          <a:srcRect/>
          <a:stretch>
            <a:fillRect/>
          </a:stretch>
        </p:blipFill>
        <p:spPr bwMode="auto">
          <a:xfrm>
            <a:off x="0" y="357166"/>
            <a:ext cx="8456085" cy="2357454"/>
          </a:xfrm>
          <a:prstGeom prst="rect">
            <a:avLst/>
          </a:prstGeom>
          <a:noFill/>
          <a:ln w="9525">
            <a:noFill/>
            <a:miter lim="800000"/>
            <a:headEnd/>
            <a:tailEnd/>
          </a:ln>
          <a:effectLst/>
        </p:spPr>
      </p:pic>
      <p:pic>
        <p:nvPicPr>
          <p:cNvPr id="26627" name="Picture 3"/>
          <p:cNvPicPr>
            <a:picLocks noChangeAspect="1" noChangeArrowheads="1"/>
          </p:cNvPicPr>
          <p:nvPr/>
        </p:nvPicPr>
        <p:blipFill>
          <a:blip r:embed="rId3"/>
          <a:srcRect/>
          <a:stretch>
            <a:fillRect/>
          </a:stretch>
        </p:blipFill>
        <p:spPr bwMode="auto">
          <a:xfrm>
            <a:off x="0" y="2643182"/>
            <a:ext cx="8429652" cy="3929090"/>
          </a:xfrm>
          <a:prstGeom prst="rect">
            <a:avLst/>
          </a:prstGeom>
          <a:noFill/>
          <a:ln w="9525">
            <a:noFill/>
            <a:miter lim="800000"/>
            <a:headEnd/>
            <a:tailEnd/>
          </a:ln>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endParaRPr lang="ru-RU"/>
          </a:p>
        </p:txBody>
      </p:sp>
      <p:pic>
        <p:nvPicPr>
          <p:cNvPr id="27650" name="Picture 2"/>
          <p:cNvPicPr>
            <a:picLocks noChangeAspect="1" noChangeArrowheads="1"/>
          </p:cNvPicPr>
          <p:nvPr/>
        </p:nvPicPr>
        <p:blipFill>
          <a:blip r:embed="rId2"/>
          <a:srcRect/>
          <a:stretch>
            <a:fillRect/>
          </a:stretch>
        </p:blipFill>
        <p:spPr bwMode="auto">
          <a:xfrm>
            <a:off x="428596" y="928670"/>
            <a:ext cx="7788319" cy="5643602"/>
          </a:xfrm>
          <a:prstGeom prst="rect">
            <a:avLst/>
          </a:prstGeom>
          <a:noFill/>
          <a:ln w="9525">
            <a:noFill/>
            <a:miter lim="800000"/>
            <a:headEnd/>
            <a:tailEnd/>
          </a:ln>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Grp="1" noChangeAspect="1" noChangeArrowheads="1"/>
          </p:cNvPicPr>
          <p:nvPr>
            <p:ph idx="1"/>
          </p:nvPr>
        </p:nvPicPr>
        <p:blipFill>
          <a:blip r:embed="rId2"/>
          <a:srcRect/>
          <a:stretch>
            <a:fillRect/>
          </a:stretch>
        </p:blipFill>
        <p:spPr bwMode="auto">
          <a:xfrm>
            <a:off x="0" y="1142984"/>
            <a:ext cx="7750057" cy="1857388"/>
          </a:xfrm>
          <a:prstGeom prst="rect">
            <a:avLst/>
          </a:prstGeom>
          <a:noFill/>
          <a:ln w="9525">
            <a:noFill/>
            <a:miter lim="800000"/>
            <a:headEnd/>
            <a:tailEnd/>
          </a:ln>
          <a:effectLst/>
        </p:spPr>
      </p:pic>
      <p:pic>
        <p:nvPicPr>
          <p:cNvPr id="28675" name="Picture 3"/>
          <p:cNvPicPr>
            <a:picLocks noChangeAspect="1" noChangeArrowheads="1"/>
          </p:cNvPicPr>
          <p:nvPr/>
        </p:nvPicPr>
        <p:blipFill>
          <a:blip r:embed="rId3"/>
          <a:srcRect/>
          <a:stretch>
            <a:fillRect/>
          </a:stretch>
        </p:blipFill>
        <p:spPr bwMode="auto">
          <a:xfrm>
            <a:off x="0" y="3286124"/>
            <a:ext cx="7771939" cy="1071570"/>
          </a:xfrm>
          <a:prstGeom prst="rect">
            <a:avLst/>
          </a:prstGeom>
          <a:noFill/>
          <a:ln w="9525">
            <a:noFill/>
            <a:miter lim="800000"/>
            <a:headEnd/>
            <a:tailEnd/>
          </a:ln>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endParaRPr lang="ru-RU"/>
          </a:p>
        </p:txBody>
      </p:sp>
      <p:pic>
        <p:nvPicPr>
          <p:cNvPr id="29698"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165</TotalTime>
  <Words>591</Words>
  <Application>Microsoft Office PowerPoint</Application>
  <PresentationFormat>Экран (4:3)</PresentationFormat>
  <Paragraphs>8</Paragraphs>
  <Slides>31</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31</vt:i4>
      </vt:variant>
    </vt:vector>
  </HeadingPairs>
  <TitlesOfParts>
    <vt:vector size="35" baseType="lpstr">
      <vt:lpstr>Trebuchet MS</vt:lpstr>
      <vt:lpstr>Wingdings</vt:lpstr>
      <vt:lpstr>Wingdings 2</vt:lpstr>
      <vt:lpstr>Изящная</vt:lpstr>
      <vt:lpstr>Жеткізетін және қабылдайтын телесигнализация құрылғылары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Приемные устройства телесигнализации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Передающие и приемные устройства телесигнализации</dc:title>
  <dc:creator>Админ</dc:creator>
  <cp:lastModifiedBy>Админ</cp:lastModifiedBy>
  <cp:revision>18</cp:revision>
  <dcterms:created xsi:type="dcterms:W3CDTF">2020-12-04T03:11:29Z</dcterms:created>
  <dcterms:modified xsi:type="dcterms:W3CDTF">2020-12-09T03:59:36Z</dcterms:modified>
</cp:coreProperties>
</file>